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96" r:id="rId2"/>
    <p:sldId id="266" r:id="rId3"/>
    <p:sldId id="275" r:id="rId4"/>
    <p:sldId id="274" r:id="rId5"/>
    <p:sldId id="267" r:id="rId6"/>
    <p:sldId id="294" r:id="rId7"/>
    <p:sldId id="277" r:id="rId8"/>
    <p:sldId id="278" r:id="rId9"/>
    <p:sldId id="276" r:id="rId10"/>
    <p:sldId id="268" r:id="rId11"/>
    <p:sldId id="270" r:id="rId12"/>
    <p:sldId id="272" r:id="rId13"/>
    <p:sldId id="269" r:id="rId14"/>
    <p:sldId id="271" r:id="rId15"/>
    <p:sldId id="273" r:id="rId16"/>
    <p:sldId id="292" r:id="rId17"/>
    <p:sldId id="280" r:id="rId18"/>
    <p:sldId id="293" r:id="rId19"/>
    <p:sldId id="281" r:id="rId20"/>
    <p:sldId id="282" r:id="rId21"/>
    <p:sldId id="283" r:id="rId22"/>
    <p:sldId id="284" r:id="rId23"/>
    <p:sldId id="286" r:id="rId24"/>
    <p:sldId id="285" r:id="rId25"/>
    <p:sldId id="287" r:id="rId26"/>
    <p:sldId id="288" r:id="rId27"/>
    <p:sldId id="290" r:id="rId28"/>
    <p:sldId id="295" r:id="rId29"/>
    <p:sldId id="29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00FF"/>
    <a:srgbClr val="FF00FF"/>
    <a:srgbClr val="FF0000"/>
    <a:srgbClr val="FF33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84901" autoAdjust="0"/>
  </p:normalViewPr>
  <p:slideViewPr>
    <p:cSldViewPr snapToGrid="0">
      <p:cViewPr varScale="1">
        <p:scale>
          <a:sx n="98" d="100"/>
          <a:sy n="98" d="100"/>
        </p:scale>
        <p:origin x="1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B1E21-F1DC-4DCE-B569-DED269F5D1DF}" type="datetimeFigureOut">
              <a:rPr lang="en-IN" smtClean="0"/>
              <a:t>08-07-2026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EA31C-1150-4074-A713-A4CCE7A2FF20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313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EA31C-1150-4074-A713-A4CCE7A2FF20}" type="slidenum">
              <a:rPr lang="en-IN" smtClean="0"/>
              <a:t>20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777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01E8CC9-AFF2-7C82-2FAB-83312B322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DE20B66-8EE8-70A3-E883-00EFA0D096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0CD03D7-3943-91FF-C5F2-E0F3BF3A0F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50F30-1D2E-0538-4E10-B8C5A95F7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5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F1748D8D-91BD-E286-2E9C-3540E0A996C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729697" y="403460"/>
          <a:ext cx="7906650" cy="492314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906650">
                  <a:extLst>
                    <a:ext uri="{9D8B030D-6E8A-4147-A177-3AD203B41FA5}">
                      <a16:colId xmlns:a16="http://schemas.microsoft.com/office/drawing/2014/main" xmlns="" val="523966882"/>
                    </a:ext>
                  </a:extLst>
                </a:gridCol>
              </a:tblGrid>
              <a:tr h="24630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54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Presentation by SNEA </a:t>
                      </a:r>
                      <a:endParaRPr lang="en-IN" sz="5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4453840"/>
                  </a:ext>
                </a:extLst>
              </a:tr>
              <a:tr h="246006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N" sz="3600" kern="100" cap="none" spc="0" dirty="0">
                          <a:solidFill>
                            <a:srgbClr val="FF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#Subject# 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IN" sz="36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Upgraded Standard Pay Scales for affected JTO/JAOs in BSNL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84016499"/>
                  </a:ext>
                </a:extLst>
              </a:tr>
            </a:tbl>
          </a:graphicData>
        </a:graphic>
      </p:graphicFrame>
      <p:pic>
        <p:nvPicPr>
          <p:cNvPr id="3" name="Picture 2" descr="G:\Web\Web Jan 16\SNEA new logo.png">
            <a:extLst>
              <a:ext uri="{FF2B5EF4-FFF2-40B4-BE49-F238E27FC236}">
                <a16:creationId xmlns:a16="http://schemas.microsoft.com/office/drawing/2014/main" xmlns="" id="{9C1865A6-BAAC-D62E-CBF3-E5ADEFBD0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24060" y="2327960"/>
            <a:ext cx="2178994" cy="2006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4112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FDBF818-484A-767B-6D1A-D7A385D4A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453D67B-D64A-095E-9C27-A045C1F689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202AC09E-B00E-187F-E4FD-0CCEEA557B3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FBC5EC-CE05-74C4-BF8E-13D2A65A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PO Dated 28Key Events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CD71F28F-D379-EC94-FB64-395833EF2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152106"/>
              </p:ext>
            </p:extLst>
          </p:nvPr>
        </p:nvGraphicFramePr>
        <p:xfrm>
          <a:off x="3729697" y="403461"/>
          <a:ext cx="8235880" cy="572402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235880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793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Event: 2017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B050"/>
                          </a:solidFill>
                          <a:effectLst/>
                          <a:latin typeface="Book Antiqua" panose="02040602050305030304" pitchFamily="18" charset="0"/>
                        </a:rPr>
                        <a:t>DoT modified the proposal for E2/E3</a:t>
                      </a:r>
                      <a:r>
                        <a:rPr lang="en-IN" sz="2400" kern="100" cap="none" spc="0" baseline="0" dirty="0">
                          <a:solidFill>
                            <a:srgbClr val="00B050"/>
                          </a:solidFill>
                          <a:effectLst/>
                          <a:latin typeface="Book Antiqua" panose="02040602050305030304" pitchFamily="18" charset="0"/>
                        </a:rPr>
                        <a:t> Pay scales </a:t>
                      </a:r>
                      <a:r>
                        <a:rPr lang="en-IN" sz="2400" kern="100" cap="none" spc="0" dirty="0">
                          <a:solidFill>
                            <a:srgbClr val="00B050"/>
                          </a:solidFill>
                          <a:effectLst/>
                          <a:latin typeface="Book Antiqua" panose="02040602050305030304" pitchFamily="18" charset="0"/>
                        </a:rPr>
                        <a:t>and issues Presidential order dated 28/03/2017.  </a:t>
                      </a:r>
                      <a:endParaRPr lang="en-IN" sz="2400" kern="100" cap="none" spc="0" dirty="0">
                        <a:solidFill>
                          <a:srgbClr val="00B05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E1A Pay Scales for JTOs/JAOs absorbed</a:t>
                      </a: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from DoT to BSNL. </a:t>
                      </a:r>
                      <a:endParaRPr lang="en-US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E1A Pay Scales for JTOs/JAOs recruited before 01/01/2007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E1</a:t>
                      </a: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</a:t>
                      </a: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Pay Scales </a:t>
                      </a: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for JTOs to be recruited after 28/03/2017. </a:t>
                      </a:r>
                    </a:p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baseline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But nothing mentioned about the affected JTOs who joined BSNL between 01/01/2007 to 28/03/2017 for whom BSNL was continuously requesting for approval of E2 Pay scales</a:t>
                      </a:r>
                      <a:endParaRPr lang="en-IN" sz="2400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4384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6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78051E9-4416-1913-EEC6-484207C6C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05C9AAA-9EAD-4776-79BF-E9A0C12FBDF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6B707EAF-36F5-627D-DD4E-A5B4EA10949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DBC286-63DF-57C3-6C88-728DCCCB9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DoT 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190850F3-41CB-CDFB-B727-CB2E6E45E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289030"/>
              </p:ext>
            </p:extLst>
          </p:nvPr>
        </p:nvGraphicFramePr>
        <p:xfrm>
          <a:off x="3729697" y="427737"/>
          <a:ext cx="7712441" cy="573961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2075123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5637318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97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3050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 to 2016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DoT Rejected requests of BSNL for approval of intermediate E1A &amp; E2A Pay scales.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1750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2017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When BSNL requested for upgraded E2 Scales then </a:t>
                      </a:r>
                      <a:r>
                        <a:rPr lang="en-IN" sz="2400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DoT a</a:t>
                      </a:r>
                      <a:r>
                        <a:rPr lang="en-IN" sz="2400" kern="100" cap="none" spc="0" dirty="0">
                          <a:solidFill>
                            <a:srgbClr val="C0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pproved Intermediate E1A Pay Scales E1A for JTOs/JAOs in BSNL who were getting the same.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0907880"/>
                  </a:ext>
                </a:extLst>
              </a:tr>
              <a:tr h="1750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2017-22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writes DoT conveying hardship in implementing this Presidential Order as there is nothing to implement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7306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4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208CA59-DBA0-BD17-1070-7374E8718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CC4D4CB-790C-312B-0FC3-5DF99FCE42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2A2DF4E-FD9C-D2F3-647C-2C9A0C773A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24E879-5C04-490C-23A6-35E6613A3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DPE 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21C82F59-9621-BCC9-790B-7423E1A49B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7136687"/>
              </p:ext>
            </p:extLst>
          </p:nvPr>
        </p:nvGraphicFramePr>
        <p:xfrm>
          <a:off x="3729697" y="427737"/>
          <a:ext cx="8018166" cy="5600931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948123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7070043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972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730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There is no justification for introducing intermediary pay scales and if there have been any aberrations they need to be corrected by fitting every officer in the corresponding new scale.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10768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2012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CPSEs cannot have more than one pay scales in a grade</a:t>
                      </a:r>
                      <a:endParaRPr lang="en-IN" sz="2400" b="1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0907880"/>
                  </a:ext>
                </a:extLst>
              </a:tr>
              <a:tr h="7587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Conveys disagreement on continuation of Intermediate E1A and E2A pay scales stating that DoT itself is not in agreement with proposal of BSNL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3337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03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B7F98604-785A-1DDF-0339-FB0345BAD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ECBB292-6D1E-C3C3-68B9-BD7EF41162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ED13CCC-A27C-4591-3D19-DAA6E01358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2DE4D1-1404-7056-E741-0B601DD0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BSNL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1C9A4634-D455-5B8D-CF42-9E2DCACEF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915810"/>
              </p:ext>
            </p:extLst>
          </p:nvPr>
        </p:nvGraphicFramePr>
        <p:xfrm>
          <a:off x="3728911" y="427739"/>
          <a:ext cx="7712441" cy="4726889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437893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274548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53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783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2026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Confirms that Presidential Order dated 28/03/2017 is not implemented by BSNL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04259211"/>
                  </a:ext>
                </a:extLst>
              </a:tr>
              <a:tr h="783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2014-2024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DoT continuously rejected requests and reminders from BSNL for approval  upgraded standard E2 &amp; E3 as replacement of E1A and E2A Pay scales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6705113"/>
                  </a:ext>
                </a:extLst>
              </a:tr>
              <a:tr h="7838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2022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DoT conveys that issue is already settled with PO dated 28/03/2017 and no need of any action on part of DoT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65287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18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66D6892E-4EE4-961E-564F-023224FE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EE348324-2FE6-01EC-5E2E-76AD991927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C9A2EB1A-0A20-CF17-7319-39030170F1B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A6BF45E-E901-B3BD-C52D-1F291460E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F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DoT 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57FAA35F-B20F-9743-CC9B-8981A81360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3688699"/>
              </p:ext>
            </p:extLst>
          </p:nvPr>
        </p:nvGraphicFramePr>
        <p:xfrm>
          <a:off x="3729697" y="427737"/>
          <a:ext cx="7878829" cy="6322058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295149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583680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972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7304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2022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Informs that issue is settled with Presidential Order Dated 28/03/2017.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1076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2022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DoT conveyed in Conciliation meeting by DyCLC that BSNL has to decide the issue and DoT has no direct role in it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0907880"/>
                  </a:ext>
                </a:extLst>
              </a:tr>
              <a:tr h="758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2023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DoT informed in the DyCLC continued proceedings that the issues is being reviewed by DoT.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3337140"/>
                  </a:ext>
                </a:extLst>
              </a:tr>
              <a:tr h="11088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2024-26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During pursuation by SNEA, different joint meetings were held with BSNL officers for confirmation of factual position</a:t>
                      </a:r>
                      <a:r>
                        <a:rPr lang="en-IN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</a:t>
                      </a: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on implementation of the  Presidential Order Dated 28/03/2017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3362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27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DPE 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493352"/>
              </p:ext>
            </p:extLst>
          </p:nvPr>
        </p:nvGraphicFramePr>
        <p:xfrm>
          <a:off x="3729697" y="427737"/>
          <a:ext cx="7712441" cy="5782013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155812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556629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904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3379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2018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Directs DoT to take decision on implementation of upgraded Standard Pay Scales and stop ongoing adhoc arrangements of pay scales in BSNL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161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2023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Confirms that DoT has not asked approval/concurrence of Presidential Order Dated 28/03/2017 and DPE has not issued any such letter. 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3362999"/>
                  </a:ext>
                </a:extLst>
              </a:tr>
              <a:tr h="161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cap="none" spc="0" dirty="0">
                          <a:solidFill>
                            <a:srgbClr val="C0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Note:</a:t>
                      </a:r>
                      <a:endParaRPr lang="en-IN" sz="2400" b="1" kern="100" cap="none" spc="0" dirty="0">
                        <a:solidFill>
                          <a:srgbClr val="C0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00" cap="none" spc="0" dirty="0">
                          <a:solidFill>
                            <a:srgbClr val="FF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Last 17 years issue is being discussed, some positive steps are taken and we are thankful for it </a:t>
                      </a:r>
                      <a:r>
                        <a:rPr lang="en-US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but</a:t>
                      </a:r>
                      <a:r>
                        <a:rPr lang="en-US" sz="2400" b="1" kern="100" cap="none" spc="0" baseline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desired solution for the issue is yet to be  reached</a:t>
                      </a:r>
                      <a:r>
                        <a:rPr lang="en-US" sz="2400" b="0" kern="100" cap="none" spc="0" baseline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. </a:t>
                      </a:r>
                      <a:endParaRPr lang="en-IN" sz="2400" b="0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476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74362"/>
            <a:ext cx="3265685" cy="2709275"/>
          </a:xfrm>
          <a:prstGeom prst="ellipse">
            <a:avLst/>
          </a:prstGeom>
          <a:solidFill>
            <a:srgbClr val="FF0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b="1" dirty="0">
                <a:solidFill>
                  <a:srgbClr val="FFFFFF"/>
                </a:solidFill>
                <a:latin typeface="Book Antiqua" panose="02040602050305030304" pitchFamily="18" charset="0"/>
              </a:rPr>
              <a:t>Contradiction </a:t>
            </a:r>
            <a:endParaRPr lang="en-US" sz="25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068418"/>
              </p:ext>
            </p:extLst>
          </p:nvPr>
        </p:nvGraphicFramePr>
        <p:xfrm>
          <a:off x="3553095" y="97790"/>
          <a:ext cx="8438607" cy="5612346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438607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865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Contradiction in PO Dated 28/03/2017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78019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It covers all the executives who are not affected but does not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cover single affected JTO/JAO for whom BSNL and SNEA is pursuing for years together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1265377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Contains already rejected Intermediate pay scales which is against Directions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of DPE and stand of DoT from 2010 to 2017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3362999"/>
                  </a:ext>
                </a:extLst>
              </a:tr>
              <a:tr h="1780194"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2400" b="1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It is contradiction</a:t>
                      </a:r>
                      <a:r>
                        <a:rPr lang="en-US" sz="2400" b="1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of DPE guidelines:  </a:t>
                      </a:r>
                      <a:r>
                        <a:rPr lang="en-IN" sz="2400" b="1" kern="1200" dirty="0">
                          <a:solidFill>
                            <a:schemeClr val="lt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No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4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No</a:t>
                      </a:r>
                      <a:r>
                        <a:rPr lang="en-IN" sz="24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In</a:t>
                      </a:r>
                      <a:r>
                        <a:rPr lang="en-IN" sz="24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termediary scales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24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One scale per grade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61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09709"/>
            <a:ext cx="3265685" cy="4279037"/>
          </a:xfrm>
          <a:prstGeom prst="ellipse">
            <a:avLst/>
          </a:prstGeom>
          <a:solidFill>
            <a:srgbClr val="FF0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b="1" dirty="0">
                <a:solidFill>
                  <a:srgbClr val="FFFFFF"/>
                </a:solidFill>
                <a:latin typeface="Book Antiqua" panose="02040602050305030304" pitchFamily="18" charset="0"/>
              </a:rPr>
              <a:t>Against DoPT Guidelines Multiple Pay Scales approved for the same cadre</a:t>
            </a:r>
            <a:endParaRPr lang="en-US" sz="25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146378"/>
              </p:ext>
            </p:extLst>
          </p:nvPr>
        </p:nvGraphicFramePr>
        <p:xfrm>
          <a:off x="3553095" y="97790"/>
          <a:ext cx="8438607" cy="6151159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438607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5191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Contradiction in PO Dated 28/03/2017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618732">
                <a:tc>
                  <a:txBody>
                    <a:bodyPr/>
                    <a:lstStyle/>
                    <a:p>
                      <a:r>
                        <a:rPr lang="en-US" sz="2400" b="0" dirty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Instead of approving upgraded standard E2 and E3 Pay Scales , DoT approved multiples scales for JTOS/JAOs: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61992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latin typeface="Book Antiqua" pitchFamily="18" charset="0"/>
                        </a:rPr>
                        <a:t>Continuation of E1A Pay Scales for BSNL absorbed JTOs/JAOs, which they are already getting since 2000. 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06654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latin typeface="Book Antiqua" pitchFamily="18" charset="0"/>
                        </a:rPr>
                        <a:t>Continuation of E1A Pay Scales for JTOs/JAOs  Recruited  /Promoted by BSNL from 01/01/2000 to 31/12/2006 which they are already getting since their date of joining in BSNL.</a:t>
                      </a:r>
                      <a:endParaRPr lang="en-IN" sz="24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024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0000FF"/>
                          </a:solidFill>
                          <a:latin typeface="Book Antiqua" pitchFamily="18" charset="0"/>
                        </a:rPr>
                        <a:t>Lowered E1 Pay Scales for JTOs/JAOs recruited after 28/03/2017.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36750113"/>
                  </a:ext>
                </a:extLst>
              </a:tr>
              <a:tr h="1206654"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 Antiqua" pitchFamily="18" charset="0"/>
                        </a:rPr>
                        <a:t>But nothing approved for JTOs /JAOs recruited/ promoted by BSNL from 01/01/2007 to 28/03/2017 who were working in BSNL as on date of </a:t>
                      </a:r>
                      <a:r>
                        <a:rPr lang="en-US" sz="24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 Antiqua" pitchFamily="18" charset="0"/>
                        </a:rPr>
                        <a:t>Presidentail</a:t>
                      </a:r>
                      <a:r>
                        <a:rPr lang="en-US" sz="24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Book Antiqua" pitchFamily="18" charset="0"/>
                        </a:rPr>
                        <a:t> Order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Book Antiqua" pitchFamily="18" charset="0"/>
                        </a:rPr>
                        <a:t>.</a:t>
                      </a:r>
                      <a:endParaRPr lang="en-IN" sz="2400" b="1" kern="120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1760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06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20CBB3D-9B22-906A-723D-BA0131E3E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304A72F-1F30-7B62-449A-8DD91056E0F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A2348CDE-B676-E9A1-CE41-67DFDC1B515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C6FD185-4273-48DE-F69D-E0CFBBA96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74362"/>
            <a:ext cx="3265685" cy="2709275"/>
          </a:xfrm>
          <a:prstGeom prst="ellipse">
            <a:avLst/>
          </a:prstGeom>
          <a:solidFill>
            <a:srgbClr val="FF0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b="1" dirty="0">
                <a:solidFill>
                  <a:srgbClr val="FFFFFF"/>
                </a:solidFill>
                <a:latin typeface="Book Antiqua" panose="02040602050305030304" pitchFamily="18" charset="0"/>
              </a:rPr>
              <a:t>Contradiction </a:t>
            </a:r>
            <a:endParaRPr lang="en-US" sz="25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CA571488-BAFB-EE3E-7190-1AEF11ECB9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4672935"/>
              </p:ext>
            </p:extLst>
          </p:nvPr>
        </p:nvGraphicFramePr>
        <p:xfrm>
          <a:off x="3553095" y="518735"/>
          <a:ext cx="8438607" cy="5073834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438607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4946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2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Contradiction in PO Dated 28/03/2017</a:t>
                      </a:r>
                      <a:endParaRPr lang="en-IN" sz="22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37897" marB="14365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645122">
                <a:tc>
                  <a:txBody>
                    <a:bodyPr/>
                    <a:lstStyle/>
                    <a:p>
                      <a:pPr algn="just"/>
                      <a:r>
                        <a:rPr lang="en-US" sz="2200" b="0" dirty="0">
                          <a:solidFill>
                            <a:srgbClr val="0000FF"/>
                          </a:solidFill>
                          <a:latin typeface="Book Antiqua" pitchFamily="18" charset="0"/>
                        </a:rPr>
                        <a:t>The order effectively placed entry-level executives in lower standard scales than as duly recommended by BSNL. </a:t>
                      </a:r>
                      <a:endParaRPr lang="en-IN" sz="2200" b="0" dirty="0">
                        <a:solidFill>
                          <a:srgbClr val="0000FF"/>
                        </a:solidFill>
                        <a:latin typeface="Book Antiqua" pitchFamily="18" charset="0"/>
                      </a:endParaRPr>
                    </a:p>
                  </a:txBody>
                  <a:tcPr marL="15801" marR="15801" marT="137897" marB="1436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53211">
                <a:tc>
                  <a:txBody>
                    <a:bodyPr/>
                    <a:lstStyle/>
                    <a:p>
                      <a:pPr algn="l"/>
                      <a:r>
                        <a:rPr lang="en-IN" sz="22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Approval of Multiple scales is violation of DoPT Guidelines </a:t>
                      </a:r>
                    </a:p>
                  </a:txBody>
                  <a:tcPr marL="15801" marR="15801" marT="137897" marB="1436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2369380"/>
                  </a:ext>
                </a:extLst>
              </a:tr>
              <a:tr h="1149789">
                <a:tc>
                  <a:txBody>
                    <a:bodyPr/>
                    <a:lstStyle/>
                    <a:p>
                      <a:pPr algn="l"/>
                      <a:r>
                        <a:rPr lang="en-IN" sz="22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It</a:t>
                      </a:r>
                      <a:r>
                        <a:rPr lang="en-IN" sz="22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approves </a:t>
                      </a:r>
                      <a:r>
                        <a:rPr lang="en-IN" sz="22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Different Pay Scales for the same cadre, the same duties and the office role in Potential violation of</a:t>
                      </a:r>
                      <a:r>
                        <a:rPr lang="en-IN" sz="22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22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Article 39(d) for Equal Pay for Equal Work</a:t>
                      </a:r>
                    </a:p>
                  </a:txBody>
                  <a:tcPr marL="15801" marR="15801" marT="137897" marB="1436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49789">
                <a:tc>
                  <a:txBody>
                    <a:bodyPr/>
                    <a:lstStyle/>
                    <a:p>
                      <a:pPr algn="just"/>
                      <a:r>
                        <a:rPr lang="en-IN" sz="2200" b="1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Conclusion: </a:t>
                      </a:r>
                      <a:r>
                        <a:rPr lang="en-IN" sz="2200" b="1" kern="1200" dirty="0">
                          <a:solidFill>
                            <a:srgbClr val="FF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The Presidential Order addressed categories already protected </a:t>
                      </a:r>
                      <a:r>
                        <a:rPr lang="en-IN" sz="2200" b="1" kern="120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but failed to resolve the </a:t>
                      </a:r>
                      <a:r>
                        <a:rPr lang="en-IN" sz="2200" b="1" kern="1200" dirty="0" err="1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grivances</a:t>
                      </a:r>
                      <a:r>
                        <a:rPr lang="en-IN" sz="2200" b="1" kern="120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of actually affected groups of JTOs/JAOs and </a:t>
                      </a:r>
                      <a:r>
                        <a:rPr lang="en-IN" sz="2200" b="1" kern="1200" dirty="0" err="1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convyed</a:t>
                      </a:r>
                      <a:r>
                        <a:rPr lang="en-IN" sz="2200" b="1" kern="120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lower Pay scales for JTOs who joined after 28/03/2017.</a:t>
                      </a:r>
                    </a:p>
                    <a:p>
                      <a:pPr algn="l"/>
                      <a:endParaRPr lang="en-IN" sz="22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15801" marR="15801" marT="137897" marB="1436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5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95" y="2074363"/>
            <a:ext cx="3241141" cy="2709275"/>
          </a:xfrm>
          <a:prstGeom prst="ellipse">
            <a:avLst/>
          </a:prstGeom>
          <a:solidFill>
            <a:srgbClr val="FF66FF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Wrong Projections 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980518"/>
              </p:ext>
            </p:extLst>
          </p:nvPr>
        </p:nvGraphicFramePr>
        <p:xfrm>
          <a:off x="4027251" y="1368253"/>
          <a:ext cx="6259075" cy="4103946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6259075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6478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0" kern="100" cap="none" spc="0" baseline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No Factual </a:t>
                      </a:r>
                      <a:r>
                        <a:rPr lang="en-US" sz="2400" b="0" kern="100" cap="none" spc="0" baseline="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issusd</a:t>
                      </a:r>
                      <a:r>
                        <a:rPr lang="en-US" sz="2400" b="0" kern="100" cap="none" spc="0" baseline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raised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04220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BSNL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recruited JTOs will have lower pay scales than JTOs absorbed in BSNL from DoT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63295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Cascading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effect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3362999"/>
                  </a:ext>
                </a:extLst>
              </a:tr>
              <a:tr h="89047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Affordability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of expenditure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9047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Impact on Pension amount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753252F-4873-4F63-801D-CC719279A7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7C8CCB-F95D-4249-92DD-651249D353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81CEC2-2D73-B3DE-AFD5-45FE33D24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33CC33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SNEA Humble Request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2CF0C8C7-D8CA-3734-9908-5F2FF6C490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994576"/>
              </p:ext>
            </p:extLst>
          </p:nvPr>
        </p:nvGraphicFramePr>
        <p:xfrm>
          <a:off x="3729697" y="403460"/>
          <a:ext cx="7906650" cy="5515866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906650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1623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32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Justice to affected JTOs/JAOs of BSNL </a:t>
                      </a:r>
                      <a:endParaRPr lang="en-IN" sz="32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62125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Approval of Upgraded Standard Pay Scales for all affected JTOs/JAOs joined in BSNL from 01/01/2007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4016499"/>
                  </a:ext>
                </a:extLst>
              </a:tr>
              <a:tr h="113569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Review of DoT Presidential Order dated 28/03/2017 and its uniform applicability to affected JTOs/JAOs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6848017"/>
                  </a:ext>
                </a:extLst>
              </a:tr>
              <a:tr h="113569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Need to restore the downgraded Pay scales of Majority of Executives of BSNL serving at frontline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90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Estimated expenditure 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595708"/>
              </p:ext>
            </p:extLst>
          </p:nvPr>
        </p:nvGraphicFramePr>
        <p:xfrm>
          <a:off x="3770811" y="140501"/>
          <a:ext cx="8016801" cy="6757905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64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Comparatively </a:t>
                      </a:r>
                      <a:r>
                        <a:rPr lang="en-US" sz="2400" b="0" kern="100" cap="none" spc="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meger</a:t>
                      </a:r>
                      <a:r>
                        <a:rPr lang="en-US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Expenditure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0568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BSNL Annual  Revenue : Rs 25000 Crores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7718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Expenditure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for Upgraded Standard pay Scales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73362999"/>
                  </a:ext>
                </a:extLst>
              </a:tr>
              <a:tr h="1085839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Rs 7.5 Crores per Month      </a:t>
                      </a:r>
                      <a:r>
                        <a:rPr lang="en-US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   OR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Rs 90 Crores per Annum 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85839">
                <a:tc>
                  <a:txBody>
                    <a:bodyPr/>
                    <a:lstStyle/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z="24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This proposed expenditure is</a:t>
                      </a:r>
                      <a:r>
                        <a:rPr lang="en-US" sz="24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just fraction of total revenue of BSNL </a:t>
                      </a:r>
                      <a:endParaRPr lang="en-IN" sz="24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25193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If approved it will benefit more than 10000 Executives who are working at</a:t>
                      </a: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front line and safe guarding interest of BSNL and Government Projects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25230630"/>
                  </a:ext>
                </a:extLst>
              </a:tr>
              <a:tr h="125193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It will be helpful in Retention of skilled Manpower of BSNL</a:t>
                      </a:r>
                      <a:endParaRPr lang="en-IN" sz="2400" b="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57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33CC33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Corrective Actions in other PSUs 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736214"/>
              </p:ext>
            </p:extLst>
          </p:nvPr>
        </p:nvGraphicFramePr>
        <p:xfrm>
          <a:off x="3775295" y="140500"/>
          <a:ext cx="8012317" cy="525605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2317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202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Similar issues of intermediate Pay scales resolved by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NTPC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ONGC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BHEL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IFFCO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Balmer Lawrie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IN" sz="2800" b="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FCI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r>
                        <a:rPr lang="en-US" sz="2800" b="0" kern="1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Note: </a:t>
                      </a:r>
                      <a:r>
                        <a:rPr lang="en-IN" sz="2800" b="0" kern="120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Common Approach used is Intermediary scales merged upward into standard scales.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1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Salary </a:t>
            </a:r>
            <a:r>
              <a:rPr lang="en-US" sz="3000" b="1" dirty="0" err="1">
                <a:solidFill>
                  <a:srgbClr val="FF0000"/>
                </a:solidFill>
                <a:latin typeface="Book Antiqua" panose="02040602050305030304" pitchFamily="18" charset="0"/>
              </a:rPr>
              <a:t>Comparisoowith</a:t>
            </a:r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 other PSUs/DoT 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2962064"/>
              </p:ext>
            </p:extLst>
          </p:nvPr>
        </p:nvGraphicFramePr>
        <p:xfrm>
          <a:off x="3770811" y="767856"/>
          <a:ext cx="8016801" cy="5844745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Similar issues of intermediate Pay scales resolved by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BSNL has E2 Pay scales for ADOL which is equivalent cadre 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kern="1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Similarly places executives in MTNL under</a:t>
                      </a:r>
                      <a:r>
                        <a:rPr lang="en-US" sz="280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 the same DoT have E2 pay scales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DoT  is recruiting JTOs at E3 Scales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AAI has recruited BSNL JTOs in mass at E3 Pay scales</a:t>
                      </a: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Entry level in about all PSU is E2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51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Salary </a:t>
            </a:r>
            <a:r>
              <a:rPr lang="en-US" sz="3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Comparison  </a:t>
            </a:r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with Market Salary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646438"/>
              </p:ext>
            </p:extLst>
          </p:nvPr>
        </p:nvGraphicFramePr>
        <p:xfrm>
          <a:off x="3770811" y="767856"/>
          <a:ext cx="8016801" cy="6387035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511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Comparison of Salary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311488"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Salary of JTO/JAO in BSNL: </a:t>
                      </a:r>
                      <a:r>
                        <a:rPr lang="en-US" sz="2800" b="1" kern="100" baseline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Rs 40000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Salary of similarly placed executives in other PSUs/Govt: </a:t>
                      </a:r>
                      <a:r>
                        <a:rPr lang="en-US" sz="2800" b="1" kern="100" baseline="0" dirty="0">
                          <a:solidFill>
                            <a:srgbClr val="00B05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Rs. 90000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  <a:defRPr/>
                      </a:pP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Salary of similarly placed executives in other Telecom PSUs/DoT : </a:t>
                      </a:r>
                      <a:r>
                        <a:rPr lang="en-US" sz="2800" b="1" kern="100" baseline="0" dirty="0">
                          <a:solidFill>
                            <a:srgbClr val="00B05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Rs 70000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C0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Unfortunately BSNL JTOs/JAOs are being paid lowest among similarly placed executives of PSUs</a:t>
                      </a: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FF33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Even salary of some group C/D employees in many other PSUs is more than JTO/JAO BSNL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61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074363"/>
            <a:ext cx="3392434" cy="2709275"/>
          </a:xfrm>
          <a:prstGeom prst="ellipse">
            <a:avLst/>
          </a:prstGeom>
          <a:solidFill>
            <a:srgbClr val="FF0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Book Antiqua" panose="02040602050305030304" pitchFamily="18" charset="0"/>
              </a:rPr>
              <a:t>Market Comparison of Salary </a:t>
            </a:r>
            <a:endParaRPr lang="en-US" sz="3000" b="1" kern="12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1141162"/>
              </p:ext>
            </p:extLst>
          </p:nvPr>
        </p:nvGraphicFramePr>
        <p:xfrm>
          <a:off x="3630441" y="767856"/>
          <a:ext cx="7776925" cy="5829479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776925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b="0" kern="100" cap="none" spc="0" dirty="0">
                          <a:solidFill>
                            <a:srgbClr val="FFFF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Comparison of Salary of JTOs/JAOs</a:t>
                      </a:r>
                      <a:endParaRPr lang="en-IN" sz="2800" b="0" kern="100" cap="none" spc="0" dirty="0">
                        <a:solidFill>
                          <a:srgbClr val="FFFF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BSNL </a:t>
                      </a:r>
                      <a:r>
                        <a:rPr lang="en-US" sz="28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JTOs/JAOs </a:t>
                      </a: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are being paid lowest among all PSUs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Even salary of some group C/D employees of BSNL and other PSUs is more than JTO/JAO  in BSNL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DoT also pays higher salary to its JTOs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BSL JTOs are being absorbed by other PSUs at higher Pay Scales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28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JTOs in MTNL are also getting E2 Pay Scales for the same work</a:t>
                      </a:r>
                      <a:endParaRPr lang="en-US" sz="2800" b="0" kern="100" baseline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134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kern="1200" dirty="0">
                <a:solidFill>
                  <a:srgbClr val="FF0000"/>
                </a:solidFill>
                <a:latin typeface="Book Antiqua" panose="02040602050305030304" pitchFamily="18" charset="0"/>
              </a:rPr>
              <a:t>Benefits BSNL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385533"/>
              </p:ext>
            </p:extLst>
          </p:nvPr>
        </p:nvGraphicFramePr>
        <p:xfrm>
          <a:off x="3770811" y="767857"/>
          <a:ext cx="8016801" cy="5632944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1142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Organizational Benefits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4490944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Improved morale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Better productivity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Improved customer service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Support for Revival Package targets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Industrial harmony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End to ongoing litigations for years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tog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None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1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33CC33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kern="1200" dirty="0">
                <a:solidFill>
                  <a:srgbClr val="FF0000"/>
                </a:solidFill>
                <a:latin typeface="Book Antiqua" panose="02040602050305030304" pitchFamily="18" charset="0"/>
              </a:rPr>
              <a:t>DoT,</a:t>
            </a:r>
            <a:br>
              <a:rPr lang="en-US" sz="3000" b="1" kern="1200" dirty="0">
                <a:solidFill>
                  <a:srgbClr val="FF0000"/>
                </a:solidFill>
                <a:latin typeface="Book Antiqua" panose="02040602050305030304" pitchFamily="18" charset="0"/>
              </a:rPr>
            </a:br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Govt of India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0923418"/>
              </p:ext>
            </p:extLst>
          </p:nvPr>
        </p:nvGraphicFramePr>
        <p:xfrm>
          <a:off x="3770811" y="437745"/>
          <a:ext cx="8016801" cy="6147881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6960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Organizational Benefits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451828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Realisation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of thousands of Crores of Govt Money will be faster process. 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Early achievement of target by Honourable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Prime Minister of India. 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Achieving target of Making BSNL Profit making PSU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Support to BDN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Project for rural connectivity 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Rural Connectivity</a:t>
                      </a: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Digital India 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5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749" y="2074363"/>
            <a:ext cx="3265685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Book Antiqua" panose="02040602050305030304" pitchFamily="18" charset="0"/>
              </a:rPr>
              <a:t>Benefits to affected Executives </a:t>
            </a:r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328672"/>
              </p:ext>
            </p:extLst>
          </p:nvPr>
        </p:nvGraphicFramePr>
        <p:xfrm>
          <a:off x="3770811" y="767856"/>
          <a:ext cx="8016801" cy="6662143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1350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36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Benefits of Executives </a:t>
                      </a:r>
                      <a:endParaRPr lang="en-IN" sz="36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311488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Relief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with justice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Improved financial health 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Feeling of</a:t>
                      </a:r>
                      <a:r>
                        <a:rPr lang="en-IN" sz="2800" b="0" kern="120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High Morale 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Removal of discrimination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Career </a:t>
                      </a:r>
                      <a:r>
                        <a:rPr lang="en-IN" sz="2800" b="0" kern="120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progression on deputation</a:t>
                      </a: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800" b="0" kern="120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Eligibility for appointment in other PSUs/Govt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800" b="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Enhanced enthusiasm </a:t>
                      </a: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96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74363"/>
            <a:ext cx="3540867" cy="2709275"/>
          </a:xfrm>
          <a:prstGeom prst="ellipse">
            <a:avLst/>
          </a:prstGeom>
          <a:solidFill>
            <a:srgbClr val="FF0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lgerian" panose="04020705040A02060702" pitchFamily="82" charset="0"/>
              </a:rPr>
              <a:t>Solution</a:t>
            </a:r>
            <a:endParaRPr lang="en-US" sz="4000" b="1" kern="1200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627729"/>
              </p:ext>
            </p:extLst>
          </p:nvPr>
        </p:nvGraphicFramePr>
        <p:xfrm>
          <a:off x="3630441" y="767856"/>
          <a:ext cx="7776925" cy="5887519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776925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400" b="0" kern="100" cap="none" spc="0" dirty="0" smtClean="0">
                          <a:solidFill>
                            <a:srgbClr val="FFFF00"/>
                          </a:solidFill>
                          <a:effectLst/>
                          <a:latin typeface="Algerian" panose="04020705040A02060702" pitchFamily="82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Prayer </a:t>
                      </a:r>
                      <a:endParaRPr lang="en-IN" sz="4400" b="0" kern="100" cap="none" spc="0" dirty="0">
                        <a:solidFill>
                          <a:srgbClr val="FFFF00"/>
                        </a:solidFill>
                        <a:effectLst/>
                        <a:latin typeface="Algerian" panose="04020705040A02060702" pitchFamily="82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36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Approval of proposal submitted by BSNL for Upgraded Standard Pay Scales E2 for all JTOs who have joined BSNL from 01/01/2007 to till date.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3600" b="0" kern="100" baseline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/>
                        </a:rPr>
                        <a:t>Making E2 as Entry Level Pay Scale in BSNL</a:t>
                      </a:r>
                      <a:endParaRPr lang="en-US" sz="3600" b="0" kern="100" baseline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  <a:tr h="542584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US" sz="2800" b="0" kern="100" baseline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03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03BD378-E303-1B1F-A28C-E776EE4C0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9DAE289-7790-8E25-A9C2-D4700411EE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187626A2-0E44-DD30-D6EA-6B9D2DC601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3BB4-2EA8-2A51-D729-2F5230F5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460" y="803465"/>
            <a:ext cx="2976664" cy="2709275"/>
          </a:xfrm>
          <a:prstGeom prst="ellipse">
            <a:avLst/>
          </a:prstGeom>
          <a:solidFill>
            <a:srgbClr val="FFC00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3000" b="1" kern="1200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E0FF5EE-91C2-AC99-9FE0-7BDA54C7CC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641456"/>
              </p:ext>
            </p:extLst>
          </p:nvPr>
        </p:nvGraphicFramePr>
        <p:xfrm>
          <a:off x="3770811" y="2565647"/>
          <a:ext cx="8016801" cy="639389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801680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986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7200" b="1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Thanks with Gratitude</a:t>
                      </a:r>
                      <a:r>
                        <a:rPr lang="en-US" sz="7200" b="1" baseline="0" dirty="0">
                          <a:solidFill>
                            <a:schemeClr val="bg1"/>
                          </a:solidFill>
                          <a:latin typeface="Book Antiqua" panose="02040602050305030304" pitchFamily="18" charset="0"/>
                        </a:rPr>
                        <a:t> </a:t>
                      </a:r>
                      <a:endParaRPr lang="en-IN" sz="72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3878174">
                <a:tc>
                  <a:txBody>
                    <a:bodyPr/>
                    <a:lstStyle/>
                    <a:p>
                      <a:pPr marL="457200" indent="-4572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endParaRPr lang="en-IN" sz="2800" b="0" kern="120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endParaRPr lang="en-IN" sz="36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Mangal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4009010"/>
                  </a:ext>
                </a:extLst>
              </a:tr>
            </a:tbl>
          </a:graphicData>
        </a:graphic>
      </p:graphicFrame>
      <p:pic>
        <p:nvPicPr>
          <p:cNvPr id="9" name="Picture 8" descr="G:\Web\Web Jan 16\SNEA new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295" y="1154718"/>
            <a:ext cx="2178994" cy="2006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34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795500AB-4619-0FBD-4A99-640338132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1BB9FF0-7B28-BA49-9E03-1842FEC24C5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91C57F8-91E9-A6D4-2253-232FCDDFD8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A44907-A849-C0CD-8C8E-7D8DF1E7F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7030A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SNEA Objective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AE3A3810-4CB7-27E8-0DD2-664E8D21E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875759"/>
              </p:ext>
            </p:extLst>
          </p:nvPr>
        </p:nvGraphicFramePr>
        <p:xfrm>
          <a:off x="3729697" y="403460"/>
          <a:ext cx="7906650" cy="4977376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7906650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1623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32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Book Antiqua" panose="02040602050305030304" pitchFamily="18" charset="0"/>
                        </a:rPr>
                        <a:t>Objective </a:t>
                      </a:r>
                      <a:endParaRPr lang="en-IN" sz="32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621251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400" b="1" dirty="0">
                          <a:solidFill>
                            <a:srgbClr val="0000FF"/>
                          </a:solidFill>
                          <a:latin typeface="Book Antiqua" panose="02040602050305030304" pitchFamily="18" charset="0"/>
                        </a:rPr>
                        <a:t>Resolution of long-pending pay scale anomaly affecting thousands of BSNL Recruited/Promoted Executives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4016499"/>
                  </a:ext>
                </a:extLst>
              </a:tr>
              <a:tr h="113569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To motivate the affected Executives to meet huge challenges before BSNL and for achieving different Goals / Missions of Government of India through BSNL.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6848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9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B87D4BD-7F8B-641B-3352-24A5DE8A5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A80198C-76E8-AC93-E8C0-1409B806F0F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B86494E-F727-DD69-0B14-842031D6B7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A45E75-434B-EA83-0A58-C75FC184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Key  Events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81BDD22-A3F9-FB33-68BB-70F4C463E6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522758"/>
              </p:ext>
            </p:extLst>
          </p:nvPr>
        </p:nvGraphicFramePr>
        <p:xfrm>
          <a:off x="3729697" y="403461"/>
          <a:ext cx="7822223" cy="5721192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774120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048103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79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1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Approval of </a:t>
                      </a:r>
                      <a:r>
                        <a:rPr lang="en-IN" sz="2400" b="1" kern="100" cap="none" spc="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Intermetiate</a:t>
                      </a: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 Pay Scales </a:t>
                      </a:r>
                      <a:endParaRPr lang="en-IN" sz="2400" b="1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2000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Formation of BSNL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4016499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2004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DoT approves E1A &amp; E2A for JTOs/SDEs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6848017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2001-2011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it-IT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Recruitment of JTOs/JAOs done in E1A Scales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35074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2009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DPE orders discontinues of intermediary Pay scales in all PSUs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9219298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Implementation of 2</a:t>
                      </a:r>
                      <a:r>
                        <a:rPr lang="en-IN" sz="2400" kern="100" cap="none" spc="0" baseline="300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nd</a:t>
                      </a: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PRC in BSNL. JTOs/JAO granted E1 Pay scales with different Pay to JTO/JAOs and SDEs/AOs in BSNL. 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0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32C4203-0CDC-A985-091D-D8458E64D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B6177065-F2A2-1F45-7B29-22F0F8F4D6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6F67738-634E-1FA0-4294-14AB851E92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3C4A7D-2265-B6B8-5F53-C64BF60C1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5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Key Points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57E01A16-9C6D-01D8-EE17-EF9AAF958A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347661"/>
              </p:ext>
            </p:extLst>
          </p:nvPr>
        </p:nvGraphicFramePr>
        <p:xfrm>
          <a:off x="3729697" y="403461"/>
          <a:ext cx="8000749" cy="5219126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057488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943261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10497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Reduction of </a:t>
                      </a:r>
                      <a:r>
                        <a:rPr lang="en-IN" sz="2400" b="0" kern="100" cap="none" spc="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of</a:t>
                      </a: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 Pay scales from E1A to E1 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23822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reduced Pay Scales of JTOs/JAOs joined BSNL between 01/01/2007 to 05/03/2009 from E1A to E1 and given person to person fitment viz. E1, Plus Five Increments, fixed basic 19020, 21060, 22820  etc but their Pay Scale was fixed as E1 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87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This was stop gap arrangement till approval of continued Intermediate or Upgraded Standard Pay  Scales for BSNL Executives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59219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4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55D30B24-C9C0-9F53-C33D-2363A0107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4457F4BF-6160-CE82-F5E3-F1106489A5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A7E79D1-18FC-232C-4045-620C754AB6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74EBDB-60D2-FDA2-A4EA-3812AF13B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Key  Events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F670B94C-2EFF-327F-1FD3-297CBBB0BB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408692"/>
              </p:ext>
            </p:extLst>
          </p:nvPr>
        </p:nvGraphicFramePr>
        <p:xfrm>
          <a:off x="3729697" y="403461"/>
          <a:ext cx="7822223" cy="597806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774120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048103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79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1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Approval of </a:t>
                      </a:r>
                      <a:r>
                        <a:rPr lang="en-IN" sz="2400" b="1" kern="100" cap="none" spc="0" dirty="0" err="1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Intermetiate</a:t>
                      </a:r>
                      <a:r>
                        <a:rPr lang="en-IN" sz="2400" b="1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 Pay Scales </a:t>
                      </a:r>
                      <a:endParaRPr lang="en-IN" sz="2400" b="1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2011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requested DoT for approval rather continuation of Intermediate Pay Scales viz. E1A and E2A respectively for all JTOs/JAOs and SDEs/AOs in BSNL.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4016499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2011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DoT rejected the proposal for continuation  of Intermediate Pay Scales i.e. E1A &amp; E2A for JTOs/JAOs and SDEs/AOs DoT </a:t>
                      </a:r>
                      <a:r>
                        <a:rPr lang="en-IN" sz="2400" b="1" kern="100" cap="non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stating it as not justified</a:t>
                      </a:r>
                      <a:endParaRPr lang="en-IN" sz="2400" b="1" kern="100" cap="none" spc="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6848017"/>
                  </a:ext>
                </a:extLst>
              </a:tr>
              <a:tr h="6542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again requested DoT for approval for  continuation of Intermediate Pay Scales viz. E1A and E2A respectively for all JTOs/JAOs and SDEs/AOs in BSNL.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68935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0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B87D4BD-7F8B-641B-3352-24A5DE8A5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A80198C-76E8-AC93-E8C0-1409B806F0F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B86494E-F727-DD69-0B14-842031D6B7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A45E75-434B-EA83-0A58-C75FC1842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5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Key  Events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D81BDD22-A3F9-FB33-68BB-70F4C463E6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006275"/>
              </p:ext>
            </p:extLst>
          </p:nvPr>
        </p:nvGraphicFramePr>
        <p:xfrm>
          <a:off x="3729697" y="596461"/>
          <a:ext cx="7822223" cy="5486395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662075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160148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981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524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DoT writes to DPE for concurrence of BSNL request for continuation of Intermediate Pay scales for BSNL executives.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29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DPE rejects it stating that </a:t>
                      </a:r>
                      <a:r>
                        <a:rPr lang="en-US" sz="24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DoT itself is not in agreement with proposal of BSNL </a:t>
                      </a:r>
                      <a:r>
                        <a:rPr lang="en-US" sz="2400" kern="120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for introduction of Intermediate Pay scales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13292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DoT conveys decision of DPE for non continuation of Intermediate Pay </a:t>
                      </a:r>
                      <a:r>
                        <a:rPr lang="en-IN" sz="2400" kern="100" cap="none" spc="0" dirty="0" err="1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sacles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0907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079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B7F98604-785A-1DDF-0339-FB0345BAD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9ECBB292-6D1E-C3C3-68B9-BD7EF41162C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EED13CCC-A27C-4591-3D19-DAA6E01358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2DE4D1-1404-7056-E741-0B601DD08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92D05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latin typeface="Book Antiqua" panose="02040602050305030304" pitchFamily="18" charset="0"/>
              </a:rPr>
              <a:t>Actions by BSNL</a:t>
            </a:r>
            <a:endParaRPr lang="en-US" sz="3200" b="1" kern="1200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1C9A4634-D455-5B8D-CF42-9E2DCACEF5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475153"/>
              </p:ext>
            </p:extLst>
          </p:nvPr>
        </p:nvGraphicFramePr>
        <p:xfrm>
          <a:off x="3737789" y="427739"/>
          <a:ext cx="8105868" cy="6881244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2075123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030745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732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670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2010 to 2016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BSNL has applied E1 Pay scales with non standard basic giving different Pay scales to JTOs/JAOs viz. 16400, 19020, 22820 or five increments  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45937"/>
                  </a:ext>
                </a:extLst>
              </a:tr>
              <a:tr h="1304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BSNL Recruited JTOs with Gate Qualification but at the reduced E1 Pay scales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0907880"/>
                  </a:ext>
                </a:extLst>
              </a:tr>
              <a:tr h="1289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r>
                        <a:rPr lang="en-IN" sz="2400" b="1" kern="100" cap="none" spc="0" baseline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 to </a:t>
                      </a: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2025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continues requesting upgraded standard E2 &amp; E3 as replacement of E1A and E2A Pay scales 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63337140"/>
                  </a:ext>
                </a:extLst>
              </a:tr>
              <a:tr h="12897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2024-2025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With continuous pursuation of SNEA with  DoT and Office of Hon MoC, Hon MoSC, </a:t>
                      </a:r>
                      <a:r>
                        <a:rPr lang="en-IN" sz="2400" kern="100" cap="none" spc="0" dirty="0" err="1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finaly</a:t>
                      </a: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Secretary DoT ask status and factual position </a:t>
                      </a: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3910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1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FEC4959A-F26A-E8EB-49A8-BB98AC60E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FB4B38F-EFB1-8BB6-0B6D-6680B8A286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AEB3D11B-50EF-7485-6640-6FCE044237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CB270-7D12-A361-75BB-69C75F9C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5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FFFFFF"/>
                </a:solidFill>
                <a:latin typeface="Book Antiqua" panose="02040602050305030304" pitchFamily="18" charset="0"/>
              </a:rPr>
              <a:t>Key Events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="" xmlns:a16="http://schemas.microsoft.com/office/drawing/2014/main" id="{006EC289-C92D-6177-F635-6C04007C69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583949"/>
              </p:ext>
            </p:extLst>
          </p:nvPr>
        </p:nvGraphicFramePr>
        <p:xfrm>
          <a:off x="3729697" y="403461"/>
          <a:ext cx="7822223" cy="5982200"/>
        </p:xfrm>
        <a:graphic>
          <a:graphicData uri="http://schemas.openxmlformats.org/drawingml/2006/table">
            <a:tbl>
              <a:tblPr firstRow="1" firstCol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1199354">
                  <a:extLst>
                    <a:ext uri="{9D8B030D-6E8A-4147-A177-3AD203B41FA5}">
                      <a16:colId xmlns="" xmlns:a16="http://schemas.microsoft.com/office/drawing/2014/main" val="2758755785"/>
                    </a:ext>
                  </a:extLst>
                </a:gridCol>
                <a:gridCol w="6622869">
                  <a:extLst>
                    <a:ext uri="{9D8B030D-6E8A-4147-A177-3AD203B41FA5}">
                      <a16:colId xmlns="" xmlns:a16="http://schemas.microsoft.com/office/drawing/2014/main" val="523966882"/>
                    </a:ext>
                  </a:extLst>
                </a:gridCol>
              </a:tblGrid>
              <a:tr h="8337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Year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0" kern="100" cap="none" spc="0" dirty="0">
                          <a:solidFill>
                            <a:schemeClr val="bg1"/>
                          </a:solidFill>
                          <a:effectLst/>
                          <a:latin typeface="Book Antiqua" panose="02040602050305030304" pitchFamily="18" charset="0"/>
                        </a:rPr>
                        <a:t>Key Event</a:t>
                      </a:r>
                      <a:endParaRPr lang="en-IN" sz="2400" b="0" kern="100" cap="none" spc="0" dirty="0">
                        <a:solidFill>
                          <a:schemeClr val="bg1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64453840"/>
                  </a:ext>
                </a:extLst>
              </a:tr>
              <a:tr h="14193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2014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BSNL Request DoT for approval of upgraded Standard Pay Scales viz. E1A to </a:t>
                      </a:r>
                      <a:r>
                        <a:rPr lang="en-IN" sz="2400" b="1" kern="100" cap="non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E2 </a:t>
                      </a: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&amp; E2A to </a:t>
                      </a:r>
                      <a:r>
                        <a:rPr lang="en-IN" sz="2400" kern="100" cap="none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Book Antiqua" panose="02040602050305030304" pitchFamily="18" charset="0"/>
                        </a:rPr>
                        <a:t>E3</a:t>
                      </a:r>
                      <a:r>
                        <a:rPr lang="en-IN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</a:rPr>
                        <a:t>.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84016499"/>
                  </a:ext>
                </a:extLst>
              </a:tr>
              <a:tr h="1000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2014-2017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Hon CAT Chandigarh court issued directions for approval of Standard Pay Scales for BSNL Executives , Order for Contempt of court and its </a:t>
                      </a:r>
                      <a:r>
                        <a:rPr lang="en-US" sz="2400" kern="100" cap="none" spc="0" dirty="0" smtClean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settlement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2046663"/>
                  </a:ext>
                </a:extLst>
              </a:tr>
              <a:tr h="1000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100" cap="none" spc="0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2017</a:t>
                      </a:r>
                      <a:endParaRPr lang="en-IN" sz="2400" b="1" kern="100" cap="none" spc="0" dirty="0">
                        <a:solidFill>
                          <a:srgbClr val="FF0000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2400" kern="100" cap="none" spc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Instead</a:t>
                      </a: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 of upgraded Standard Pay Scales, DoT approved two Scales for JTOs/JAOs in BSNL and one of its scale was Intermediate. 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Intermediate (E1A)  </a:t>
                      </a:r>
                    </a:p>
                    <a:p>
                      <a:pPr marL="34290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00" cap="none" spc="0" baseline="0" dirty="0">
                          <a:solidFill>
                            <a:srgbClr val="0000FF"/>
                          </a:solidFill>
                          <a:effectLst/>
                          <a:latin typeface="Book Antiqua" panose="02040602050305030304" pitchFamily="18" charset="0"/>
                          <a:ea typeface="Calibri" panose="020F0502020204030204" pitchFamily="34" charset="0"/>
                          <a:cs typeface="Mangal" panose="02040503050203030202" pitchFamily="18" charset="0"/>
                        </a:rPr>
                        <a:t>Lowered Standard Pay Scales i.e. E1</a:t>
                      </a:r>
                      <a:endParaRPr lang="en-IN" sz="2400" kern="100" cap="none" spc="0" dirty="0">
                        <a:solidFill>
                          <a:srgbClr val="0000FF"/>
                        </a:solidFill>
                        <a:effectLst/>
                        <a:latin typeface="Book Antiqua" panose="02040602050305030304" pitchFamily="18" charset="0"/>
                        <a:ea typeface="Calibri" panose="020F0502020204030204" pitchFamily="34" charset="0"/>
                        <a:cs typeface="Mangal" panose="02040503050203030202" pitchFamily="18" charset="0"/>
                      </a:endParaRPr>
                    </a:p>
                  </a:txBody>
                  <a:tcPr marL="15801" marR="15801" marT="151687" marB="1580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7052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58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627</TotalTime>
  <Words>1795</Words>
  <Application>Microsoft Office PowerPoint</Application>
  <PresentationFormat>Widescreen</PresentationFormat>
  <Paragraphs>223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Algerian</vt:lpstr>
      <vt:lpstr>Aptos</vt:lpstr>
      <vt:lpstr>Aptos Display</vt:lpstr>
      <vt:lpstr>Arial</vt:lpstr>
      <vt:lpstr>Book Antiqua</vt:lpstr>
      <vt:lpstr>Calibri</vt:lpstr>
      <vt:lpstr>Mangal</vt:lpstr>
      <vt:lpstr>Symbol</vt:lpstr>
      <vt:lpstr>Office Theme</vt:lpstr>
      <vt:lpstr> </vt:lpstr>
      <vt:lpstr>SNEA Humble Request </vt:lpstr>
      <vt:lpstr>SNEA Objective </vt:lpstr>
      <vt:lpstr>Key  Events </vt:lpstr>
      <vt:lpstr>Key Points</vt:lpstr>
      <vt:lpstr>Key  Events </vt:lpstr>
      <vt:lpstr>Key  Events </vt:lpstr>
      <vt:lpstr>Actions by BSNL</vt:lpstr>
      <vt:lpstr>Key Events</vt:lpstr>
      <vt:lpstr>PO Dated 28Key Events</vt:lpstr>
      <vt:lpstr>Actions by DoT </vt:lpstr>
      <vt:lpstr>Actions by DPE </vt:lpstr>
      <vt:lpstr>Actions by BSNL</vt:lpstr>
      <vt:lpstr>Actions by DoT </vt:lpstr>
      <vt:lpstr>Actions by DPE </vt:lpstr>
      <vt:lpstr>Contradiction </vt:lpstr>
      <vt:lpstr>Against DoPT Guidelines Multiple Pay Scales approved for the same cadre</vt:lpstr>
      <vt:lpstr>Contradiction </vt:lpstr>
      <vt:lpstr>Wrong Projections </vt:lpstr>
      <vt:lpstr>Estimated expenditure </vt:lpstr>
      <vt:lpstr>Corrective Actions in other PSUs </vt:lpstr>
      <vt:lpstr>Salary Comparisoowith other PSUs/DoT </vt:lpstr>
      <vt:lpstr>Salary Comparison  with Market Salary</vt:lpstr>
      <vt:lpstr>Market Comparison of Salary </vt:lpstr>
      <vt:lpstr>Benefits BSNL </vt:lpstr>
      <vt:lpstr>DoT, Govt of India</vt:lpstr>
      <vt:lpstr>Benefits to affected Executives </vt:lpstr>
      <vt:lpstr>Solution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SNEA Humble Request </dc:title>
  <dc:creator>M S Adasul</dc:creator>
  <cp:lastModifiedBy>M S Adasul DGM CFA</cp:lastModifiedBy>
  <cp:revision>33</cp:revision>
  <dcterms:created xsi:type="dcterms:W3CDTF">2026-06-03T23:51:05Z</dcterms:created>
  <dcterms:modified xsi:type="dcterms:W3CDTF">2026-07-08T10:01:01Z</dcterms:modified>
</cp:coreProperties>
</file>